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Nuni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alinali Becerri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59" Type="http://schemas.openxmlformats.org/officeDocument/2006/relationships/font" Target="fonts/Nunito-bold.fntdata"/><Relationship Id="rId14" Type="http://schemas.openxmlformats.org/officeDocument/2006/relationships/slide" Target="slides/slide9.xml"/><Relationship Id="rId58" Type="http://schemas.openxmlformats.org/officeDocument/2006/relationships/font" Target="fonts/Nuni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01T16:46:41.016">
    <p:pos x="6000" y="0"/>
    <p:text>@kike@devf.mx me ayudas con el ejemplo bonito, tú que le sabes a pokemon :3?
_Assigned to Enrique Díaz_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Google_LLC" TargetMode="External"/><Relationship Id="rId3" Type="http://schemas.openxmlformats.org/officeDocument/2006/relationships/hyperlink" Target="https://en.wikipedia.org/wiki/Data_science" TargetMode="External"/><Relationship Id="rId4" Type="http://schemas.openxmlformats.org/officeDocument/2006/relationships/hyperlink" Target="https://en.wikipedia.org/wiki/Machine_learning" TargetMode="External"/><Relationship Id="rId5" Type="http://schemas.openxmlformats.org/officeDocument/2006/relationships/hyperlink" Target="https://en.wikipedia.org/wiki/Jeremy_Howard_(entrepreneur)" TargetMode="External"/><Relationship Id="rId6" Type="http://schemas.openxmlformats.org/officeDocument/2006/relationships/hyperlink" Target="https://en.wikipedia.org/wiki/Nicholas_Gruen" TargetMode="External"/><Relationship Id="rId7" Type="http://schemas.openxmlformats.org/officeDocument/2006/relationships/hyperlink" Target="https://en.wikipedia.org/wiki/Max_Levchin" TargetMode="External"/><Relationship Id="rId8" Type="http://schemas.openxmlformats.org/officeDocument/2006/relationships/hyperlink" Target="https://en.wikipedia.org/wiki/Kaggle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784483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784483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curso Crash course on Python es parte de una certificación “Google IT Automation with Python Professional Certificate.”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0f26d660f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00f26d660f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subsidiary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LLC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is an online community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scientists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practitioners. Kaggle allows users to find and publish data sets, explore and build models in a web-based data-science environment, work with other data scientists and machine learning engineers, and enter competitions to solve data science challenges.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Kaggle got its start in 2010 by offering machine learning competitions and now also offers a public data platform, a cloud-based workbench for data science, and Artificial Intelligence education. Its key personnel were Anthony Goldbloom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Jeremy Howard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Nicholas Gruen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was founding chair succeeded by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Levchin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Equity was raised in 2011 valuing the company at $25 million. On 8 March 2017, Google announced that they were acquiring Kaggle.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Fuente: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https://en.wikipedia.org/wiki/Kaggle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784483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784483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ae76a0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ae76a0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fae76a07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fae76a07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Acá un ejemplo de una lista o diccionario en Pokemon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fae76a0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fae76a0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fae76a0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fae76a0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fae76a07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fae76a07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fae76a0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fae76a0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fae76a07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fae76a07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0f26d660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0f26d660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nombre es Nombre Apellido, soy Ingeniera de software y co-fundadora de Google, la empresa más divertida del planeta.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Tres cosas que tienes que saber sobre mi: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Aprendí a programar en 1994, a los 7 años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Soy cofundadora en @Google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Hice este proyecto nerd en mi tiempo libre ___.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ae76a0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fae76a0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fae76a07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fae76a07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Acá un ejemplo de una condición en Pokemon.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ae76a0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ae76a0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ae76a0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fae76a0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fae76a07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fae76a07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ae76a07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ae76a07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fae76a07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fae76a07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fae76a07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fae76a07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4be32dd6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4be32dd6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4be32dd6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4be32dd6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ejemplo más obvio en la serie y videojuegos de Pokemon es el nivel de tu monstruo, porque cada nivel se trata de un ciclo de peleas que tiene que ganar para obtener puntos, e ir incrementando sus habilidades como fuerza, defensa, velocidad, ataque.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 ciclo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be32dd6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be32dd6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4be32dd6b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4be32dd6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4be32dd6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4be32dd6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4ee2d42b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4ee2d42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4ee2d42b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4ee2d42b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4ee2d42b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4ee2d42b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4ee2d42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4ee2d42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4be32dd6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104be32dd6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4be32dd6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04be32dd6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4be32dd6b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04be32dd6b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cfae76a07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cfae76a07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fae76a07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cfae76a07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4be32d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04be32d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be32dd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4be32dd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7844831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7844831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f26d660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f26d660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21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hyperlink" Target="https://www.coursera.org/learn/python-crash-course?specialization=google-it-automation" TargetMode="External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kaggle.com/learn/python" TargetMode="External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odecombat.com" TargetMode="External"/><Relationship Id="rId4" Type="http://schemas.openxmlformats.org/officeDocument/2006/relationships/hyperlink" Target="http://hackerrank.com" TargetMode="External"/><Relationship Id="rId9" Type="http://schemas.openxmlformats.org/officeDocument/2006/relationships/image" Target="../media/image41.png"/><Relationship Id="rId5" Type="http://schemas.openxmlformats.org/officeDocument/2006/relationships/hyperlink" Target="http://freecodecamp.com" TargetMode="External"/><Relationship Id="rId6" Type="http://schemas.openxmlformats.org/officeDocument/2006/relationships/hyperlink" Target="https://jakevdp.github.io/WhirlwindTourOfPython/" TargetMode="External"/><Relationship Id="rId7" Type="http://schemas.openxmlformats.org/officeDocument/2006/relationships/image" Target="../media/image32.png"/><Relationship Id="rId8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image" Target="../media/image15.png"/><Relationship Id="rId5" Type="http://schemas.openxmlformats.org/officeDocument/2006/relationships/image" Target="../media/image45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51.gif"/><Relationship Id="rId5" Type="http://schemas.openxmlformats.org/officeDocument/2006/relationships/image" Target="../media/image47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68.png"/><Relationship Id="rId9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57.gif"/><Relationship Id="rId5" Type="http://schemas.openxmlformats.org/officeDocument/2006/relationships/image" Target="../media/image5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jpg"/><Relationship Id="rId4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6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hyperlink" Target="https://www.kaggle.com/colinmorris/booleans-and-conditionals" TargetMode="External"/><Relationship Id="rId5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hyperlink" Target="https://www.kaggle.com/colinmorris/loops-and-list-comprehensions" TargetMode="External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hyperlink" Target="https://www.kaggle.com/colinmorris/lists" TargetMode="External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Relationship Id="rId4" Type="http://schemas.openxmlformats.org/officeDocument/2006/relationships/image" Target="../media/image59.png"/><Relationship Id="rId5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Relationship Id="rId4" Type="http://schemas.openxmlformats.org/officeDocument/2006/relationships/hyperlink" Target="https://www.kaggle.com/kernels/fork/1275165" TargetMode="External"/><Relationship Id="rId5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hyperlink" Target="https://www.kaggle.com/kernels/fork/1275177" TargetMode="External"/><Relationship Id="rId5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hyperlink" Target="https://colab.research.google.com/drive/1HevbHbzTXXUQnM6XCIF0Zv1yFuWPwdWP?usp=sharing" TargetMode="External"/><Relationship Id="rId5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hyperlink" Target="https://colab.research.google.com/drive/1C-bIwSoHW0S4LzEdKuM8USKGp_21Jt8S?usp=sharing" TargetMode="External"/><Relationship Id="rId5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hyperlink" Target="https://www.kaggle.com/colinmorris/booleans-and-conditionals" TargetMode="External"/><Relationship Id="rId9" Type="http://schemas.openxmlformats.org/officeDocument/2006/relationships/hyperlink" Target="https://www.kaggle.com/colinmorris/loops-and-list-comprehensions" TargetMode="External"/><Relationship Id="rId5" Type="http://schemas.openxmlformats.org/officeDocument/2006/relationships/hyperlink" Target="https://www.kaggle.com/kernels/fork/1275165" TargetMode="External"/><Relationship Id="rId6" Type="http://schemas.openxmlformats.org/officeDocument/2006/relationships/hyperlink" Target="https://www.kaggle.com/colinmorris/loops-and-list-comprehensions" TargetMode="External"/><Relationship Id="rId7" Type="http://schemas.openxmlformats.org/officeDocument/2006/relationships/hyperlink" Target="https://www.kaggle.com/colinmorris/loops-and-list-comprehensions" TargetMode="External"/><Relationship Id="rId8" Type="http://schemas.openxmlformats.org/officeDocument/2006/relationships/hyperlink" Target="https://www.kaggle.com/colinmorris/loops-and-list-comprehensions" TargetMode="External"/><Relationship Id="rId11" Type="http://schemas.openxmlformats.org/officeDocument/2006/relationships/hyperlink" Target="https://www.kaggle.com/colinmorris/lists" TargetMode="External"/><Relationship Id="rId10" Type="http://schemas.openxmlformats.org/officeDocument/2006/relationships/hyperlink" Target="https://www.kaggle.com/colinmorris/loops-and-list-comprehensions" TargetMode="External"/><Relationship Id="rId12" Type="http://schemas.openxmlformats.org/officeDocument/2006/relationships/hyperlink" Target="https://www.kaggle.com/kernels/fork/127516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3.gif"/><Relationship Id="rId5" Type="http://schemas.openxmlformats.org/officeDocument/2006/relationships/hyperlink" Target="https://www.kaggle.com/colinmorris/booleans-and-conditionals" TargetMode="External"/><Relationship Id="rId6" Type="http://schemas.openxmlformats.org/officeDocument/2006/relationships/hyperlink" Target="https://www.kaggle.com/colinmorris/loops-and-list-comprehensions" TargetMode="External"/><Relationship Id="rId7" Type="http://schemas.openxmlformats.org/officeDocument/2006/relationships/hyperlink" Target="https://www.kaggle.com/colinmorris/lists" TargetMode="External"/><Relationship Id="rId8" Type="http://schemas.openxmlformats.org/officeDocument/2006/relationships/hyperlink" Target="https://www.kaggle.com/kernels/fork/127516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RPfWSa5iBm0ZJRjSNWvVXL1ggnqY5rLK/view?usp=sharing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hyperlink" Target="https://www.edx.org/es/course/computer-science-101" TargetMode="External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9"/>
          <p:cNvSpPr txBox="1"/>
          <p:nvPr/>
        </p:nvSpPr>
        <p:spPr>
          <a:xfrm>
            <a:off x="526475" y="2072850"/>
            <a:ext cx="3361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Crash course on Python @ Coursera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Crash course on Python</a:t>
            </a:r>
            <a:endParaRPr sz="3000"/>
          </a:p>
        </p:txBody>
      </p:sp>
      <p:pic>
        <p:nvPicPr>
          <p:cNvPr id="236" name="Google Shape;2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400" y="1819325"/>
            <a:ext cx="4453650" cy="15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Learn Python Tutorials de Kaggle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42" name="Google Shape;2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0"/>
          <p:cNvSpPr txBox="1"/>
          <p:nvPr/>
        </p:nvSpPr>
        <p:spPr>
          <a:xfrm>
            <a:off x="5448375" y="1911923"/>
            <a:ext cx="33534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Certificación gratuita @ Kaggle.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Learn Python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75" y="1707876"/>
            <a:ext cx="4378276" cy="1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491600" y="1250700"/>
            <a:ext cx="3094800" cy="2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CodeCombat.com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HackerRank.com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FreeCodeCamp.com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Whirlwind Tour of Python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recursos interactivos:</a:t>
            </a:r>
            <a:endParaRPr sz="3000"/>
          </a:p>
        </p:txBody>
      </p:sp>
      <p:pic>
        <p:nvPicPr>
          <p:cNvPr id="251" name="Google Shape;25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6375" y="1895713"/>
            <a:ext cx="1352075" cy="13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2475" y="1265525"/>
            <a:ext cx="4967955" cy="2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Listas y Diccionarios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600" y="2307187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375" y="152400"/>
            <a:ext cx="6717256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Listas y Diccionarios</a:t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Una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puede guardar todo tipo de variables, y puede contener cuantas variables desees.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valores guardados en una lista se pueden acceder usando el operador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slice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([ ] y [:]) con índices en 0 al inicio de la lista y hasta el final -1.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diccionarios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son similares a las listas, pero funcionan con llaves(claves) y valores en vez de índices.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87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5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una Lista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Lista</a:t>
            </a:r>
            <a:endParaRPr/>
          </a:p>
        </p:txBody>
      </p:sp>
      <p:sp>
        <p:nvSpPr>
          <p:cNvPr id="290" name="Google Shape;290;p56"/>
          <p:cNvSpPr txBox="1"/>
          <p:nvPr/>
        </p:nvSpPr>
        <p:spPr>
          <a:xfrm>
            <a:off x="801075" y="1267650"/>
            <a:ext cx="783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lista y asignarle cualquier tipo de dato como números y cadenas de caracteres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 = [ 'pokemonchido123', 389 , 2.25, Bulbasaur, 70.2 ]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lista_pequena = [123, 'Pikachu']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36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 Diccionario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7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8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Diccionario</a:t>
            </a:r>
            <a:endParaRPr/>
          </a:p>
        </p:txBody>
      </p:sp>
      <p:sp>
        <p:nvSpPr>
          <p:cNvPr id="307" name="Google Shape;307;p58"/>
          <p:cNvSpPr txBox="1"/>
          <p:nvPr/>
        </p:nvSpPr>
        <p:spPr>
          <a:xfrm>
            <a:off x="502950" y="1140375"/>
            <a:ext cx="81381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variable llamada pokemons y asignarle un valor 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 = [pikachu, weedle, squirtle, bulbasaur]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= “metapod”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100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1"/>
          <p:cNvPicPr preferRelativeResize="0"/>
          <p:nvPr/>
        </p:nvPicPr>
        <p:blipFill rotWithShape="1">
          <a:blip r:embed="rId3">
            <a:alphaModFix/>
          </a:blip>
          <a:srcRect b="30118" l="21819" r="7428" t="0"/>
          <a:stretch/>
        </p:blipFill>
        <p:spPr>
          <a:xfrm>
            <a:off x="5649175" y="892500"/>
            <a:ext cx="2644200" cy="26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7" name="Google Shape;167;p41"/>
          <p:cNvSpPr txBox="1"/>
          <p:nvPr/>
        </p:nvSpPr>
        <p:spPr>
          <a:xfrm>
            <a:off x="871800" y="1820450"/>
            <a:ext cx="30000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Co-founder &amp; Machine Learning Engineer,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endParaRPr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@mitwitter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micorreo@correocool.com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 txBox="1"/>
          <p:nvPr/>
        </p:nvSpPr>
        <p:spPr>
          <a:xfrm>
            <a:off x="871800" y="6378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Nombre Apellido</a:t>
            </a:r>
            <a:endParaRPr/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48" y="3566213"/>
            <a:ext cx="402002" cy="61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788" y="3471725"/>
            <a:ext cx="802875" cy="8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3925" y="3602187"/>
            <a:ext cx="1602074" cy="5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8450" y="822475"/>
            <a:ext cx="2864126" cy="28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/>
        </p:nvSpPr>
        <p:spPr>
          <a:xfrm>
            <a:off x="4134450" y="1321350"/>
            <a:ext cx="44187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/>
        </p:nvSpPr>
        <p:spPr>
          <a:xfrm>
            <a:off x="199000" y="1068325"/>
            <a:ext cx="4234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53" y="1068316"/>
            <a:ext cx="4234500" cy="237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00" y="2069875"/>
            <a:ext cx="4026024" cy="27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125" y="1136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1973" y="375102"/>
            <a:ext cx="1490475" cy="149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332" name="Google Shape;33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975" y="2192302"/>
            <a:ext cx="1637301" cy="1637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333" name="Google Shape;33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3825" y="1939353"/>
            <a:ext cx="1800225" cy="18002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pic>
        <p:nvPicPr>
          <p:cNvPr id="334" name="Google Shape;33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650" y="3130569"/>
            <a:ext cx="1637301" cy="1637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FF00FF">
                <a:alpha val="50000"/>
              </a:srgbClr>
            </a:outerShdw>
          </a:effectLst>
        </p:spPr>
      </p:pic>
      <p:cxnSp>
        <p:nvCxnSpPr>
          <p:cNvPr id="335" name="Google Shape;335;p61"/>
          <p:cNvCxnSpPr/>
          <p:nvPr/>
        </p:nvCxnSpPr>
        <p:spPr>
          <a:xfrm flipH="1">
            <a:off x="2729900" y="1939350"/>
            <a:ext cx="1043400" cy="569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61"/>
          <p:cNvCxnSpPr>
            <a:stCxn id="331" idx="2"/>
          </p:cNvCxnSpPr>
          <p:nvPr/>
        </p:nvCxnSpPr>
        <p:spPr>
          <a:xfrm flipH="1">
            <a:off x="4897210" y="1865577"/>
            <a:ext cx="150000" cy="10176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1"/>
          <p:cNvCxnSpPr/>
          <p:nvPr/>
        </p:nvCxnSpPr>
        <p:spPr>
          <a:xfrm>
            <a:off x="5554525" y="1180351"/>
            <a:ext cx="1264800" cy="853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2797" y="1726175"/>
            <a:ext cx="307950" cy="3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/>
          </a:p>
        </p:txBody>
      </p:sp>
      <p:pic>
        <p:nvPicPr>
          <p:cNvPr id="344" name="Google Shape;3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2"/>
          <p:cNvSpPr txBox="1"/>
          <p:nvPr/>
        </p:nvSpPr>
        <p:spPr>
          <a:xfrm>
            <a:off x="1000950" y="1178425"/>
            <a:ext cx="73194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 soporta las condiciones lógicas comunes en matemáticas: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Igualdad: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pikachu == pikachu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Desigualdad: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pikachu != bulbasaur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que: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minipikachu &lt; pikachu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Menor o igual a que: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minipikachu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&lt;=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pikachu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que: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		pikachu &gt; minipikachu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Mayor o igual que: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			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pikachu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&gt;=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minipikachu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92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endParaRPr/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915300" y="1254625"/>
            <a:ext cx="73134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Esas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se pueden utilizar de distintas maneras, de manera muy frecuente en las sentencias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 en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depende de la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identación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para definir la ejecución de una sentencia condicional como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if.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Otros lenguajes de programación utilizan las llaves (“{“ y ”}”, respectivamente) para este propósito.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una Condición.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4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una condición</a:t>
            </a:r>
            <a:endParaRPr/>
          </a:p>
        </p:txBody>
      </p:sp>
      <p:sp>
        <p:nvSpPr>
          <p:cNvPr id="370" name="Google Shape;370;p65"/>
          <p:cNvSpPr txBox="1"/>
          <p:nvPr/>
        </p:nvSpPr>
        <p:spPr>
          <a:xfrm>
            <a:off x="886800" y="1064175"/>
            <a:ext cx="7070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hace un condicionamiento doble con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else, elif 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 la siguiente manera: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a = 200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b = 33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b &gt; a: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   print("b es más grande que a")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elif b==a: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print("b es exactamente igual a a") 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else: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print("b no es más grande que a")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un condicionamiento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en una sóla línea: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Consolas"/>
                <a:ea typeface="Consolas"/>
                <a:cs typeface="Consolas"/>
                <a:sym typeface="Consolas"/>
              </a:rPr>
              <a:t>if a &gt; b: print("a es mayor que b")</a:t>
            </a:r>
            <a:endParaRPr sz="1600">
              <a:solidFill>
                <a:srgbClr val="4418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1" name="Google Shape;3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500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Condicionales: and y or</a:t>
            </a:r>
            <a:endParaRPr/>
          </a:p>
        </p:txBody>
      </p:sp>
      <p:sp>
        <p:nvSpPr>
          <p:cNvPr id="378" name="Google Shape;378;p66"/>
          <p:cNvSpPr txBox="1"/>
          <p:nvPr/>
        </p:nvSpPr>
        <p:spPr>
          <a:xfrm>
            <a:off x="801075" y="1535450"/>
            <a:ext cx="783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booleanos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permiten expresiones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booleanas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complejas como: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name = "Charmander"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strenght = 23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name == "Charmander" and strenght == 23: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print("Tu nombre es Charmander, y tienes 23 de fuerza.")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3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Condicionales: in y is</a:t>
            </a:r>
            <a:endParaRPr/>
          </a:p>
        </p:txBody>
      </p:sp>
      <p:sp>
        <p:nvSpPr>
          <p:cNvPr id="386" name="Google Shape;386;p67"/>
          <p:cNvSpPr txBox="1"/>
          <p:nvPr/>
        </p:nvSpPr>
        <p:spPr>
          <a:xfrm>
            <a:off x="502950" y="1140375"/>
            <a:ext cx="813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operadores booleanos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permiten expresiones </a:t>
            </a: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booleanas</a:t>
            </a: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complejas como: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name = "Charmander"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strenght = 23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name == "Will" and strenght == 23: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print("Tu nombre es Charmander, y tienes 23 de fuerza.")</a:t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8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925" y="1604475"/>
            <a:ext cx="1934550" cy="1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50" y="1604475"/>
            <a:ext cx="2901825" cy="19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/>
        </p:nvSpPr>
        <p:spPr>
          <a:xfrm>
            <a:off x="3891825" y="1160450"/>
            <a:ext cx="44187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-33338"/>
            <a:ext cx="9262535" cy="52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endParaRPr/>
          </a:p>
        </p:txBody>
      </p:sp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70"/>
          <p:cNvSpPr txBox="1"/>
          <p:nvPr/>
        </p:nvSpPr>
        <p:spPr>
          <a:xfrm>
            <a:off x="772350" y="1254625"/>
            <a:ext cx="54042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Los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sirven para cursar sobre una secuencia (como una lista, un diccionario o una cadena de caracteres).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El ciclo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for,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por ejemplo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permite ejecutar una conjunto de instrucciones, una para cada elemento en la lista, diccionario o cadena de caracteres que pretendemos leer.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925" y="1292025"/>
            <a:ext cx="1954850" cy="28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1"/>
          <p:cNvSpPr txBox="1"/>
          <p:nvPr/>
        </p:nvSpPr>
        <p:spPr>
          <a:xfrm>
            <a:off x="4680500" y="1393050"/>
            <a:ext cx="3969300" cy="2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Manos a la obra: Declarando un Ciclo.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1"/>
          <p:cNvPicPr preferRelativeResize="0"/>
          <p:nvPr/>
        </p:nvPicPr>
        <p:blipFill rotWithShape="1">
          <a:blip r:embed="rId6">
            <a:alphaModFix/>
          </a:blip>
          <a:srcRect b="0" l="46678" r="0" t="0"/>
          <a:stretch/>
        </p:blipFill>
        <p:spPr>
          <a:xfrm>
            <a:off x="-71075" y="0"/>
            <a:ext cx="40969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2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for</a:t>
            </a:r>
            <a:endParaRPr/>
          </a:p>
        </p:txBody>
      </p:sp>
      <p:sp>
        <p:nvSpPr>
          <p:cNvPr id="425" name="Google Shape;425;p72"/>
          <p:cNvSpPr txBox="1"/>
          <p:nvPr/>
        </p:nvSpPr>
        <p:spPr>
          <a:xfrm>
            <a:off x="1126300" y="1304613"/>
            <a:ext cx="76746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Podemos crear una lista de variables con pokemons dentro: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 = [“Pikachu”, “Squirtle”,”Charmander”,]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pokemons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print(pokemon)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 podemos imprimir el rango de una lista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lista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range(3, 6):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print(lista)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6" name="Google Shape;4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43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Declarando un ciclo While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73"/>
          <p:cNvSpPr txBox="1"/>
          <p:nvPr/>
        </p:nvSpPr>
        <p:spPr>
          <a:xfrm>
            <a:off x="1036350" y="1216575"/>
            <a:ext cx="75051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Existe otro tipo de ciclo, el ciclo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 A diferencia de los </a:t>
            </a: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, se repiten tantas veces como se cumpla una condición booleana (operador lógico). Por ejemplo:</a:t>
            </a:r>
            <a:endParaRPr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0,1,2,3,4</a:t>
            </a:r>
            <a:endParaRPr sz="1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while count &lt; 5: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print count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count += 1 # count = count + 1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# Esto es lo mismo que escribir:  count = count + 1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150" y="334162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/>
          </a:p>
        </p:txBody>
      </p:sp>
      <p:sp>
        <p:nvSpPr>
          <p:cNvPr id="441" name="Google Shape;441;p74"/>
          <p:cNvSpPr txBox="1"/>
          <p:nvPr/>
        </p:nvSpPr>
        <p:spPr>
          <a:xfrm>
            <a:off x="345150" y="1671300"/>
            <a:ext cx="8453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Sentencias "break" y "continue"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break es usado para salir de un ciclo for o un ciclo while, donde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es usado para saltar el bloque actual, y el retorno de las sentencias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 </a:t>
            </a:r>
            <a:r>
              <a:rPr lang="en" sz="2100">
                <a:solidFill>
                  <a:srgbClr val="8E7CC3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Aquí unos ejemplos:</a:t>
            </a:r>
            <a:endParaRPr sz="2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2" name="Google Shape;4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625" y="334175"/>
            <a:ext cx="530025" cy="52912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571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5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/>
          </a:p>
        </p:txBody>
      </p:sp>
      <p:pic>
        <p:nvPicPr>
          <p:cNvPr id="449" name="Google Shape;44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750" y="1117775"/>
            <a:ext cx="3209925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375" y="1109025"/>
            <a:ext cx="3381408" cy="34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 y Continue</a:t>
            </a:r>
            <a:endParaRPr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76"/>
          <p:cNvSpPr txBox="1"/>
          <p:nvPr/>
        </p:nvSpPr>
        <p:spPr>
          <a:xfrm>
            <a:off x="768425" y="1494300"/>
            <a:ext cx="3218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0,1,2,3,4</a:t>
            </a:r>
            <a:endParaRPr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 = 0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while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True: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 count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count += 1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count &gt;= 5: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" sz="1600">
                <a:solidFill>
                  <a:srgbClr val="441848"/>
                </a:solidFill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break</a:t>
            </a:r>
            <a:endParaRPr sz="1600">
              <a:solidFill>
                <a:srgbClr val="441848"/>
              </a:solidFill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76"/>
          <p:cNvSpPr txBox="1"/>
          <p:nvPr/>
        </p:nvSpPr>
        <p:spPr>
          <a:xfrm>
            <a:off x="3693150" y="1449875"/>
            <a:ext cx="4757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# Muestra solo números impares - 1,3,5,7,9</a:t>
            </a:r>
            <a:endParaRPr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range(10):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# Chequéa si x es numero par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x % 2 == 0: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" sz="1600">
                <a:solidFill>
                  <a:srgbClr val="441848"/>
                </a:solidFill>
                <a:highlight>
                  <a:srgbClr val="FFF2CC"/>
                </a:highlight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sz="1600">
              <a:solidFill>
                <a:srgbClr val="441848"/>
              </a:solidFill>
              <a:highlight>
                <a:srgbClr val="FFF2CC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   print x</a:t>
            </a:r>
            <a:endParaRPr sz="1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7"/>
          <p:cNvSpPr/>
          <p:nvPr/>
        </p:nvSpPr>
        <p:spPr>
          <a:xfrm>
            <a:off x="803550" y="1659000"/>
            <a:ext cx="7536900" cy="20070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7"/>
          <p:cNvSpPr txBox="1"/>
          <p:nvPr/>
        </p:nvSpPr>
        <p:spPr>
          <a:xfrm>
            <a:off x="1500000" y="1778700"/>
            <a:ext cx="61440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8"/>
          <p:cNvSpPr/>
          <p:nvPr/>
        </p:nvSpPr>
        <p:spPr>
          <a:xfrm>
            <a:off x="803550" y="1919175"/>
            <a:ext cx="7536900" cy="14148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78"/>
          <p:cNvSpPr txBox="1"/>
          <p:nvPr/>
        </p:nvSpPr>
        <p:spPr>
          <a:xfrm>
            <a:off x="1500000" y="2007300"/>
            <a:ext cx="61440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Ciclos y List Comprehension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9"/>
          <p:cNvSpPr/>
          <p:nvPr/>
        </p:nvSpPr>
        <p:spPr>
          <a:xfrm>
            <a:off x="803550" y="2058900"/>
            <a:ext cx="7536900" cy="9720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9"/>
          <p:cNvSpPr txBox="1"/>
          <p:nvPr/>
        </p:nvSpPr>
        <p:spPr>
          <a:xfrm>
            <a:off x="1500000" y="2178600"/>
            <a:ext cx="6144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Listas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93" name="Google Shape;4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80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6" name="Google Shape;49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1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1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8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82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Loops and List Comprehension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3"/>
          <p:cNvSpPr/>
          <p:nvPr/>
        </p:nvSpPr>
        <p:spPr>
          <a:xfrm>
            <a:off x="803550" y="2058900"/>
            <a:ext cx="7536900" cy="102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3"/>
          <p:cNvSpPr txBox="1"/>
          <p:nvPr/>
        </p:nvSpPr>
        <p:spPr>
          <a:xfrm>
            <a:off x="1500000" y="2205950"/>
            <a:ext cx="6144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Ciclos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4"/>
          <p:cNvSpPr/>
          <p:nvPr/>
        </p:nvSpPr>
        <p:spPr>
          <a:xfrm>
            <a:off x="803550" y="2058900"/>
            <a:ext cx="7536900" cy="102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84"/>
          <p:cNvSpPr txBox="1"/>
          <p:nvPr/>
        </p:nvSpPr>
        <p:spPr>
          <a:xfrm>
            <a:off x="1358700" y="2218650"/>
            <a:ext cx="6426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Condicionales</a:t>
            </a: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5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6"/>
          <p:cNvSpPr txBox="1"/>
          <p:nvPr/>
        </p:nvSpPr>
        <p:spPr>
          <a:xfrm>
            <a:off x="4315350" y="1332750"/>
            <a:ext cx="44187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 en Python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4"/>
          <p:cNvSpPr txBox="1"/>
          <p:nvPr/>
        </p:nvSpPr>
        <p:spPr>
          <a:xfrm>
            <a:off x="731550" y="1141950"/>
            <a:ext cx="7422300" cy="3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lectura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presentación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Ciclos, Condicionales y Diccionarios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 veremos un ejemplo de cada concepto y luego su aplicación con un ejercicio.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Posteriormente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estudiar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algunas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Python Notebook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sobre valores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booleanos y condicionales en Python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donde podremos realizar un 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ejercicio práctico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Finalmente, vamos a cerrar la sesión con un par de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notebooks</a:t>
            </a:r>
            <a:r>
              <a:rPr b="1" lang="en">
                <a:solidFill>
                  <a:srgbClr val="E8E7E3"/>
                </a:solidFill>
              </a:rPr>
              <a:t>💻🐍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acerca de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ciclos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 y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list</a:t>
            </a: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comprehension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así como un poco de contenido sobre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Listas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>
                <a:solidFill>
                  <a:srgbClr val="E8E7E3"/>
                </a:solidFill>
              </a:rPr>
              <a:t>🐱‍💻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llevar a casa, acerca de </a:t>
            </a: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valores booleanos y condicionales</a:t>
            </a:r>
            <a:r>
              <a:rPr b="1" lang="en">
                <a:solidFill>
                  <a:srgbClr val="E8E7E3"/>
                </a:solidFill>
              </a:rPr>
              <a:t>🤖💜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5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548850" y="10494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 la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sesión.</a:t>
            </a:r>
            <a:endParaRPr b="1" i="0" sz="16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Presentación: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Ciclos, Condicionales y Diccionarios.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0 - 7: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accent5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Booleanos y Condicionales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Ciclos y List Comprehensions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7"/>
              </a:rPr>
              <a:t>Listas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0 - 9:30 PM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16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Booleanos y condicionales</a:t>
            </a:r>
            <a:r>
              <a:rPr b="1" i="0" lang="en" sz="16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6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 txBox="1"/>
          <p:nvPr/>
        </p:nvSpPr>
        <p:spPr>
          <a:xfrm>
            <a:off x="605700" y="310075"/>
            <a:ext cx="8042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Python Crash Course 2da edición</a:t>
            </a:r>
            <a:endParaRPr sz="2500"/>
          </a:p>
        </p:txBody>
      </p:sp>
      <p:pic>
        <p:nvPicPr>
          <p:cNvPr id="218" name="Google Shape;2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7"/>
          <p:cNvSpPr txBox="1"/>
          <p:nvPr/>
        </p:nvSpPr>
        <p:spPr>
          <a:xfrm>
            <a:off x="5077050" y="2153100"/>
            <a:ext cx="218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Eric Matthes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1 y 2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0" y="1286026"/>
            <a:ext cx="2328975" cy="30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2218025" y="3593175"/>
            <a:ext cx="49173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Audita gratis acá: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Computer Science 101 en EDx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8"/>
          <p:cNvSpPr txBox="1"/>
          <p:nvPr/>
        </p:nvSpPr>
        <p:spPr>
          <a:xfrm>
            <a:off x="377100" y="3862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101 @ Stanford Online</a:t>
            </a:r>
            <a:endParaRPr sz="3000"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288" y="1056927"/>
            <a:ext cx="4983424" cy="24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